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325" r:id="rId5"/>
    <p:sldId id="327" r:id="rId6"/>
    <p:sldId id="320" r:id="rId7"/>
    <p:sldId id="322" r:id="rId8"/>
    <p:sldId id="283" r:id="rId9"/>
    <p:sldId id="290" r:id="rId10"/>
    <p:sldId id="280" r:id="rId11"/>
    <p:sldId id="279" r:id="rId12"/>
    <p:sldId id="328" r:id="rId13"/>
    <p:sldId id="329" r:id="rId14"/>
    <p:sldId id="334" r:id="rId15"/>
    <p:sldId id="331" r:id="rId16"/>
    <p:sldId id="332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66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669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0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5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7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654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15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62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5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36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7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D591-A1D7-421E-A3BC-07A881459FAE}" type="datetimeFigureOut">
              <a:rPr lang="de-CH" smtClean="0"/>
              <a:t>25.01.21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69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jpg"/><Relationship Id="rId8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9673" y="2327153"/>
            <a:ext cx="11323782" cy="1655762"/>
          </a:xfrm>
        </p:spPr>
        <p:txBody>
          <a:bodyPr>
            <a:noAutofit/>
          </a:bodyPr>
          <a:lstStyle/>
          <a:p>
            <a:pPr algn="l"/>
            <a:r>
              <a:rPr lang="de-CH" sz="5200" dirty="0">
                <a:latin typeface="Algerian" panose="04020705040A02060702" pitchFamily="82" charset="0"/>
              </a:rPr>
              <a:t>ONLINE TASTING 3. November 2020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0" name="Grafik 9" descr="Ein Bild, das Flasche, Wein, drinnen, Tisch enthält.&#10;&#10;Automatisch generierte Beschreibung">
            <a:extLst>
              <a:ext uri="{FF2B5EF4-FFF2-40B4-BE49-F238E27FC236}">
                <a16:creationId xmlns:a16="http://schemas.microsoft.com/office/drawing/2014/main" xmlns="" id="{DF286ECC-86FA-47B5-BB18-67F214F25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2977573"/>
            <a:ext cx="5141124" cy="38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benriach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1897</a:t>
            </a:r>
          </a:p>
          <a:p>
            <a:r>
              <a:rPr lang="de-CH" sz="3800" dirty="0" err="1">
                <a:latin typeface="Algerian" panose="04020705040A02060702" pitchFamily="82" charset="0"/>
              </a:rPr>
              <a:t>Speyside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0" y="3521319"/>
            <a:ext cx="4319954" cy="32399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94" y="3521319"/>
            <a:ext cx="4319953" cy="323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Benriach</a:t>
            </a:r>
            <a:r>
              <a:rPr lang="de-CH" sz="3800" dirty="0">
                <a:latin typeface="Algerian" panose="04020705040A02060702" pitchFamily="82" charset="0"/>
              </a:rPr>
              <a:t> 30y0                   «</a:t>
            </a:r>
            <a:r>
              <a:rPr lang="de-CH" sz="3800" dirty="0" err="1">
                <a:latin typeface="Algerian" panose="04020705040A02060702" pitchFamily="82" charset="0"/>
              </a:rPr>
              <a:t>Authenticus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peated</a:t>
            </a:r>
            <a:r>
              <a:rPr lang="de-CH" sz="3800" dirty="0">
                <a:latin typeface="Algerian" panose="04020705040A02060702" pitchFamily="82" charset="0"/>
              </a:rPr>
              <a:t> Malt» 46%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0" name="Grafik 9" descr="Ein Bild, das Flasche, Tisch, Bier, aus Holz enthält.&#10;&#10;Automatisch generierte Beschreibung">
            <a:extLst>
              <a:ext uri="{FF2B5EF4-FFF2-40B4-BE49-F238E27FC236}">
                <a16:creationId xmlns:a16="http://schemas.microsoft.com/office/drawing/2014/main" xmlns="" id="{1E7778A6-0C46-4299-9739-29C6704F3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77" y="3251201"/>
            <a:ext cx="2691245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Loch </a:t>
            </a:r>
            <a:r>
              <a:rPr lang="de-CH" sz="3800" dirty="0" err="1">
                <a:latin typeface="Algerian" panose="04020705040A02060702" pitchFamily="82" charset="0"/>
              </a:rPr>
              <a:t>lomond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1965</a:t>
            </a:r>
          </a:p>
          <a:p>
            <a:r>
              <a:rPr lang="de-CH" sz="3800" dirty="0">
                <a:latin typeface="Algerian" panose="04020705040A02060702" pitchFamily="82" charset="0"/>
              </a:rPr>
              <a:t>Western </a:t>
            </a:r>
            <a:r>
              <a:rPr lang="de-CH" sz="3800" dirty="0" err="1">
                <a:latin typeface="Algerian" panose="04020705040A02060702" pitchFamily="82" charset="0"/>
              </a:rPr>
              <a:t>highlands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1" name="Grafik 10" descr="Ein Bild, das Gras, draußen, Straße, Gebäude enthält.&#10;&#10;Automatisch generierte Beschreibung">
            <a:extLst>
              <a:ext uri="{FF2B5EF4-FFF2-40B4-BE49-F238E27FC236}">
                <a16:creationId xmlns:a16="http://schemas.microsoft.com/office/drawing/2014/main" xmlns="" id="{9C239FBE-5C5F-424F-92EF-5D8F7127DE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865" y="2760677"/>
            <a:ext cx="3350202" cy="2233468"/>
          </a:xfrm>
          <a:prstGeom prst="rect">
            <a:avLst/>
          </a:prstGeom>
        </p:spPr>
      </p:pic>
      <p:pic>
        <p:nvPicPr>
          <p:cNvPr id="15" name="Grafik 14" descr="Ein Bild, das Gras, draußen, Straße, Gebäude enthält.&#10;&#10;Automatisch generierte Beschreibung">
            <a:extLst>
              <a:ext uri="{FF2B5EF4-FFF2-40B4-BE49-F238E27FC236}">
                <a16:creationId xmlns:a16="http://schemas.microsoft.com/office/drawing/2014/main" xmlns="" id="{6E86C853-A235-4970-9F2F-FD6A312995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51" y="4036292"/>
            <a:ext cx="4977003" cy="2742150"/>
          </a:xfrm>
          <a:prstGeom prst="rect">
            <a:avLst/>
          </a:prstGeom>
        </p:spPr>
      </p:pic>
      <p:pic>
        <p:nvPicPr>
          <p:cNvPr id="17" name="Grafik 16" descr="Ein Bild, das draußen, Gebäude, Straße, LKW enthält.&#10;&#10;Automatisch generierte Beschreibung">
            <a:extLst>
              <a:ext uri="{FF2B5EF4-FFF2-40B4-BE49-F238E27FC236}">
                <a16:creationId xmlns:a16="http://schemas.microsoft.com/office/drawing/2014/main" xmlns="" id="{C483D577-3B0F-4D10-A9FD-F7917E3C16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3" y="2984019"/>
            <a:ext cx="3323362" cy="249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Loch </a:t>
            </a:r>
            <a:r>
              <a:rPr lang="de-CH" sz="3800" dirty="0" err="1">
                <a:latin typeface="Algerian" panose="04020705040A02060702" pitchFamily="82" charset="0"/>
              </a:rPr>
              <a:t>lomond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1965</a:t>
            </a:r>
          </a:p>
          <a:p>
            <a:r>
              <a:rPr lang="de-CH" sz="3800" dirty="0">
                <a:latin typeface="Algerian" panose="04020705040A02060702" pitchFamily="82" charset="0"/>
              </a:rPr>
              <a:t>Western </a:t>
            </a:r>
            <a:r>
              <a:rPr lang="de-CH" sz="3800" dirty="0" err="1">
                <a:latin typeface="Algerian" panose="04020705040A02060702" pitchFamily="82" charset="0"/>
              </a:rPr>
              <a:t>highlands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9" name="Grafik 8" descr="Ein Bild, das drinnen, Gebäude, Tisch, sitzend enthält.&#10;&#10;Automatisch generierte Beschreibung">
            <a:extLst>
              <a:ext uri="{FF2B5EF4-FFF2-40B4-BE49-F238E27FC236}">
                <a16:creationId xmlns:a16="http://schemas.microsoft.com/office/drawing/2014/main" xmlns="" id="{BA465DBA-50A5-4023-8B41-BCE663FDA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21" y="3049530"/>
            <a:ext cx="2747061" cy="3670300"/>
          </a:xfrm>
          <a:prstGeom prst="rect">
            <a:avLst/>
          </a:prstGeom>
        </p:spPr>
      </p:pic>
      <p:pic>
        <p:nvPicPr>
          <p:cNvPr id="11" name="Grafik 10" descr="Ein Bild, das Fabrik, Zug, Gebäude, Metall enthält.&#10;&#10;Automatisch generierte Beschreibung">
            <a:extLst>
              <a:ext uri="{FF2B5EF4-FFF2-40B4-BE49-F238E27FC236}">
                <a16:creationId xmlns:a16="http://schemas.microsoft.com/office/drawing/2014/main" xmlns="" id="{9E6C07B1-87C6-4623-999C-5945AA170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6" y="3671830"/>
            <a:ext cx="4062984" cy="304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D8E49DED-D552-4D89-B42B-6822B6B74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3373744"/>
            <a:ext cx="4950690" cy="34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8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c. </a:t>
            </a:r>
            <a:r>
              <a:rPr lang="de-CH" sz="3800" dirty="0" err="1">
                <a:latin typeface="Algerian" panose="04020705040A02060702" pitchFamily="82" charset="0"/>
              </a:rPr>
              <a:t>Dully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selection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2019</a:t>
            </a:r>
          </a:p>
          <a:p>
            <a:r>
              <a:rPr lang="de-CH" sz="3800" dirty="0" err="1">
                <a:latin typeface="Algerian" panose="04020705040A02060702" pitchFamily="82" charset="0"/>
              </a:rPr>
              <a:t>zürich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8087F97-A66F-45E8-B798-3545DB639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55" y="3877411"/>
            <a:ext cx="4074651" cy="2122487"/>
          </a:xfrm>
          <a:prstGeom prst="rect">
            <a:avLst/>
          </a:prstGeom>
        </p:spPr>
      </p:pic>
      <p:pic>
        <p:nvPicPr>
          <p:cNvPr id="14" name="Grafik 13" descr="Ein Bild, das Person, Mann, Tisch, essend enthält.&#10;&#10;Automatisch generierte Beschreibung">
            <a:extLst>
              <a:ext uri="{FF2B5EF4-FFF2-40B4-BE49-F238E27FC236}">
                <a16:creationId xmlns:a16="http://schemas.microsoft.com/office/drawing/2014/main" xmlns="" id="{CDA1CD4F-EA5B-47F3-9764-57248C07A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0" y="2913915"/>
            <a:ext cx="2924041" cy="3897747"/>
          </a:xfrm>
          <a:prstGeom prst="rect">
            <a:avLst/>
          </a:prstGeom>
        </p:spPr>
      </p:pic>
      <p:pic>
        <p:nvPicPr>
          <p:cNvPr id="16" name="Grafik 15" descr="Ein Bild, das Person, draußen, Tisch, Frau enthält.&#10;&#10;Automatisch generierte Beschreibung">
            <a:extLst>
              <a:ext uri="{FF2B5EF4-FFF2-40B4-BE49-F238E27FC236}">
                <a16:creationId xmlns:a16="http://schemas.microsoft.com/office/drawing/2014/main" xmlns="" id="{F3DE2163-0073-4BF8-A17B-646949AD7E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51" y="2913915"/>
            <a:ext cx="2924041" cy="38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605818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Loch </a:t>
            </a:r>
            <a:r>
              <a:rPr lang="de-CH" sz="3800" dirty="0" err="1">
                <a:latin typeface="Algerian" panose="04020705040A02060702" pitchFamily="82" charset="0"/>
              </a:rPr>
              <a:t>lomond</a:t>
            </a:r>
            <a:r>
              <a:rPr lang="de-CH" sz="3800" dirty="0">
                <a:latin typeface="Algerian" panose="04020705040A02060702" pitchFamily="82" charset="0"/>
              </a:rPr>
              <a:t> «</a:t>
            </a:r>
            <a:r>
              <a:rPr lang="de-CH" sz="3800" dirty="0" err="1">
                <a:latin typeface="Algerian" panose="04020705040A02060702" pitchFamily="82" charset="0"/>
              </a:rPr>
              <a:t>inchfad</a:t>
            </a:r>
            <a:r>
              <a:rPr lang="de-CH" sz="3800" dirty="0">
                <a:latin typeface="Algerian" panose="04020705040A02060702" pitchFamily="82" charset="0"/>
              </a:rPr>
              <a:t>» 14y0 2005/2019 Bourbon </a:t>
            </a:r>
            <a:r>
              <a:rPr lang="de-CH" sz="3800" dirty="0" err="1">
                <a:latin typeface="Algerian" panose="04020705040A02060702" pitchFamily="82" charset="0"/>
              </a:rPr>
              <a:t>Hogshead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Cask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No</a:t>
            </a:r>
            <a:r>
              <a:rPr lang="de-CH" sz="3800" dirty="0">
                <a:latin typeface="Algerian" panose="04020705040A02060702" pitchFamily="82" charset="0"/>
              </a:rPr>
              <a:t>. 408 57.2%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 descr="Ein Bild, das Tisch, aus Holz, sitzend, drinnen enthält.&#10;&#10;Automatisch generierte Beschreibung">
            <a:extLst>
              <a:ext uri="{FF2B5EF4-FFF2-40B4-BE49-F238E27FC236}">
                <a16:creationId xmlns:a16="http://schemas.microsoft.com/office/drawing/2014/main" xmlns="" id="{FC2AD6FF-F973-449C-B7B2-41F876E22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75" y="3214254"/>
            <a:ext cx="4833698" cy="36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40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5565" y="2179444"/>
            <a:ext cx="11499272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Loch </a:t>
            </a:r>
            <a:r>
              <a:rPr lang="de-CH" sz="3800" dirty="0" err="1">
                <a:latin typeface="Algerian" panose="04020705040A02060702" pitchFamily="82" charset="0"/>
              </a:rPr>
              <a:t>lomond</a:t>
            </a:r>
            <a:r>
              <a:rPr lang="de-CH" sz="3800" dirty="0">
                <a:latin typeface="Algerian" panose="04020705040A02060702" pitchFamily="82" charset="0"/>
              </a:rPr>
              <a:t> «</a:t>
            </a:r>
            <a:r>
              <a:rPr lang="de-CH" sz="3800" dirty="0" err="1">
                <a:latin typeface="Algerian" panose="04020705040A02060702" pitchFamily="82" charset="0"/>
              </a:rPr>
              <a:t>inchfad</a:t>
            </a:r>
            <a:r>
              <a:rPr lang="de-CH" sz="3800" dirty="0">
                <a:latin typeface="Algerian" panose="04020705040A02060702" pitchFamily="82" charset="0"/>
              </a:rPr>
              <a:t>» 14y0 2005/2019 Bourbon </a:t>
            </a:r>
            <a:r>
              <a:rPr lang="de-CH" sz="3800" dirty="0" err="1">
                <a:latin typeface="Algerian" panose="04020705040A02060702" pitchFamily="82" charset="0"/>
              </a:rPr>
              <a:t>Hogshead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Cask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No</a:t>
            </a:r>
            <a:r>
              <a:rPr lang="de-CH" sz="3800" dirty="0">
                <a:latin typeface="Algerian" panose="04020705040A02060702" pitchFamily="82" charset="0"/>
              </a:rPr>
              <a:t>. 408,411,412 57.1%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8" name="Grafik 7" descr="Ein Bild, das Tisch, aus Holz, drinnen, sitzend enthält.&#10;&#10;Automatisch generierte Beschreibung">
            <a:extLst>
              <a:ext uri="{FF2B5EF4-FFF2-40B4-BE49-F238E27FC236}">
                <a16:creationId xmlns:a16="http://schemas.microsoft.com/office/drawing/2014/main" xmlns="" id="{C279F139-28D8-4B51-AFC4-BCD700736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36" y="3214255"/>
            <a:ext cx="4858327" cy="364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4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longmorn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1893</a:t>
            </a:r>
            <a:endParaRPr lang="de-CH" sz="1400" dirty="0">
              <a:latin typeface="Algerian" panose="04020705040A02060702" pitchFamily="82" charset="0"/>
            </a:endParaRPr>
          </a:p>
          <a:p>
            <a:r>
              <a:rPr lang="de-CH" sz="3800" dirty="0" err="1">
                <a:latin typeface="Algerian" panose="04020705040A02060702" pitchFamily="82" charset="0"/>
              </a:rPr>
              <a:t>speyside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3640635"/>
            <a:ext cx="2847975" cy="16002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8" y="4558083"/>
            <a:ext cx="4441571" cy="222078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1513" y="2564310"/>
            <a:ext cx="2438400" cy="187642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0" y="3604847"/>
            <a:ext cx="3980602" cy="30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3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Gordon &amp; </a:t>
            </a:r>
            <a:r>
              <a:rPr lang="de-CH" sz="3800" dirty="0" err="1">
                <a:latin typeface="Algerian" panose="04020705040A02060702" pitchFamily="82" charset="0"/>
              </a:rPr>
              <a:t>macphails</a:t>
            </a:r>
            <a:r>
              <a:rPr lang="de-CH" sz="3800" dirty="0">
                <a:latin typeface="Algerian" panose="04020705040A02060702" pitchFamily="82" charset="0"/>
              </a:rPr>
              <a:t>           </a:t>
            </a:r>
            <a:r>
              <a:rPr lang="de-CH" sz="3800" dirty="0" err="1">
                <a:latin typeface="Algerian" panose="04020705040A02060702" pitchFamily="82" charset="0"/>
              </a:rPr>
              <a:t>Longmorn-glenlivet</a:t>
            </a:r>
            <a:r>
              <a:rPr lang="de-CH" sz="3800" dirty="0">
                <a:latin typeface="Algerian" panose="04020705040A02060702" pitchFamily="82" charset="0"/>
              </a:rPr>
              <a:t> 12y0 40%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49" y="3241964"/>
            <a:ext cx="4742250" cy="35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teaninich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1817</a:t>
            </a:r>
            <a:endParaRPr lang="de-CH" sz="1400" dirty="0">
              <a:latin typeface="Algerian" panose="04020705040A02060702" pitchFamily="82" charset="0"/>
            </a:endParaRPr>
          </a:p>
          <a:p>
            <a:r>
              <a:rPr lang="de-CH" sz="3800" dirty="0">
                <a:latin typeface="Algerian" panose="04020705040A02060702" pitchFamily="82" charset="0"/>
              </a:rPr>
              <a:t>Northern </a:t>
            </a:r>
            <a:r>
              <a:rPr lang="de-CH" sz="3800" dirty="0" err="1">
                <a:latin typeface="Algerian" panose="04020705040A02060702" pitchFamily="82" charset="0"/>
              </a:rPr>
              <a:t>highlands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0" name="Grafik 9" descr="Ein Bild, das Gras, draußen, Feld, grasbedeckt enthält.&#10;&#10;Automatisch generierte Beschreibung">
            <a:extLst>
              <a:ext uri="{FF2B5EF4-FFF2-40B4-BE49-F238E27FC236}">
                <a16:creationId xmlns:a16="http://schemas.microsoft.com/office/drawing/2014/main" xmlns="" id="{D895578C-6790-45EF-8810-11DCB71DB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0" y="2558473"/>
            <a:ext cx="2986922" cy="1792153"/>
          </a:xfrm>
          <a:prstGeom prst="rect">
            <a:avLst/>
          </a:prstGeom>
        </p:spPr>
      </p:pic>
      <p:pic>
        <p:nvPicPr>
          <p:cNvPr id="12" name="Grafik 11" descr="Ein Bild, das Gras, draußen, Gebäude, Feld enthält.&#10;&#10;Automatisch generierte Beschreibung">
            <a:extLst>
              <a:ext uri="{FF2B5EF4-FFF2-40B4-BE49-F238E27FC236}">
                <a16:creationId xmlns:a16="http://schemas.microsoft.com/office/drawing/2014/main" xmlns="" id="{16707783-ACC2-4E8E-80C7-81A0B6B6E1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510" y="3493372"/>
            <a:ext cx="4590472" cy="3070775"/>
          </a:xfrm>
          <a:prstGeom prst="rect">
            <a:avLst/>
          </a:prstGeom>
        </p:spPr>
      </p:pic>
      <p:pic>
        <p:nvPicPr>
          <p:cNvPr id="14" name="Grafik 13" descr="Ein Bild, das Straße, Gebäude, draußen, Haus enthält.&#10;&#10;Automatisch generierte Beschreibung">
            <a:extLst>
              <a:ext uri="{FF2B5EF4-FFF2-40B4-BE49-F238E27FC236}">
                <a16:creationId xmlns:a16="http://schemas.microsoft.com/office/drawing/2014/main" xmlns="" id="{3B636979-3805-4F52-BEDA-33F615DD3F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21" y="4470658"/>
            <a:ext cx="3149601" cy="2276079"/>
          </a:xfrm>
          <a:prstGeom prst="rect">
            <a:avLst/>
          </a:prstGeom>
        </p:spPr>
      </p:pic>
      <p:pic>
        <p:nvPicPr>
          <p:cNvPr id="16" name="Grafik 15" descr="Ein Bild, das drinnen, Gebäude, Tisch, Metall enthält.&#10;&#10;Automatisch generierte Beschreibung">
            <a:extLst>
              <a:ext uri="{FF2B5EF4-FFF2-40B4-BE49-F238E27FC236}">
                <a16:creationId xmlns:a16="http://schemas.microsoft.com/office/drawing/2014/main" xmlns="" id="{A2ADD4F9-6A8B-4F8B-9B8C-F17B764770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582" y="3877411"/>
            <a:ext cx="3491342" cy="23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381384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Teaninich</a:t>
            </a:r>
            <a:r>
              <a:rPr lang="de-CH" sz="3800" dirty="0">
                <a:latin typeface="Algerian" panose="04020705040A02060702" pitchFamily="82" charset="0"/>
              </a:rPr>
              <a:t> 17y0 </a:t>
            </a:r>
            <a:r>
              <a:rPr lang="de-CH" sz="3800" dirty="0" err="1">
                <a:latin typeface="Algerian" panose="04020705040A02060702" pitchFamily="82" charset="0"/>
              </a:rPr>
              <a:t>celebrate</a:t>
            </a:r>
            <a:r>
              <a:rPr lang="de-CH" sz="3800" dirty="0">
                <a:latin typeface="Algerian" panose="04020705040A02060702" pitchFamily="82" charset="0"/>
              </a:rPr>
              <a:t> 200years Special release 2017 55.9%</a:t>
            </a:r>
          </a:p>
          <a:p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2" name="Grafik 11" descr="Ein Bild, das Flasche, Tisch, aus Holz, sitzend enthält.&#10;&#10;Automatisch generierte Beschreibung">
            <a:extLst>
              <a:ext uri="{FF2B5EF4-FFF2-40B4-BE49-F238E27FC236}">
                <a16:creationId xmlns:a16="http://schemas.microsoft.com/office/drawing/2014/main" xmlns="" id="{F68B440E-41CA-4D63-B689-ADE3A9658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5" y="3228108"/>
            <a:ext cx="4839854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aberlour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1879</a:t>
            </a:r>
            <a:endParaRPr lang="de-CH" sz="1400" dirty="0">
              <a:latin typeface="Algerian" panose="04020705040A02060702" pitchFamily="82" charset="0"/>
            </a:endParaRPr>
          </a:p>
          <a:p>
            <a:r>
              <a:rPr lang="de-CH" sz="3800" dirty="0" err="1">
                <a:latin typeface="Algerian" panose="04020705040A02060702" pitchFamily="82" charset="0"/>
              </a:rPr>
              <a:t>speyside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" y="3398227"/>
            <a:ext cx="4472354" cy="33542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03" y="3400428"/>
            <a:ext cx="4469421" cy="33520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963" y="4033472"/>
            <a:ext cx="2980592" cy="22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Aberlour</a:t>
            </a:r>
            <a:r>
              <a:rPr lang="de-CH" sz="3800" dirty="0">
                <a:latin typeface="Algerian" panose="04020705040A02060702" pitchFamily="82" charset="0"/>
              </a:rPr>
              <a:t> 12 Yo </a:t>
            </a:r>
            <a:r>
              <a:rPr lang="de-CH" sz="3800" dirty="0" err="1">
                <a:latin typeface="Algerian" panose="04020705040A02060702" pitchFamily="82" charset="0"/>
              </a:rPr>
              <a:t>duty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paid</a:t>
            </a:r>
            <a:r>
              <a:rPr lang="de-CH" sz="3800" dirty="0">
                <a:latin typeface="Algerian" panose="04020705040A02060702" pitchFamily="82" charset="0"/>
              </a:rPr>
              <a:t>       </a:t>
            </a:r>
            <a:r>
              <a:rPr lang="de-CH" sz="3800" dirty="0" err="1">
                <a:latin typeface="Algerian" panose="04020705040A02060702" pitchFamily="82" charset="0"/>
              </a:rPr>
              <a:t>sherry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cask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matured</a:t>
            </a:r>
            <a:r>
              <a:rPr lang="de-CH" sz="3800" dirty="0">
                <a:latin typeface="Algerian" panose="04020705040A02060702" pitchFamily="82" charset="0"/>
              </a:rPr>
              <a:t>  40%</a:t>
            </a:r>
          </a:p>
          <a:p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0" name="Grafik 9" descr="Ein Bild, das Flasche, Tisch, aus Holz, drinnen enthält.&#10;&#10;Automatisch generierte Beschreibung">
            <a:extLst>
              <a:ext uri="{FF2B5EF4-FFF2-40B4-BE49-F238E27FC236}">
                <a16:creationId xmlns:a16="http://schemas.microsoft.com/office/drawing/2014/main" xmlns="" id="{817424C0-199C-41FE-A36D-9816FA8B7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57" y="3232727"/>
            <a:ext cx="4759806" cy="35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1649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>
                <a:latin typeface="Algerian" panose="04020705040A02060702" pitchFamily="82" charset="0"/>
              </a:rPr>
              <a:t>glendronach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Estd</a:t>
            </a:r>
            <a:r>
              <a:rPr lang="de-CH" sz="3800" dirty="0">
                <a:latin typeface="Algerian" panose="04020705040A02060702" pitchFamily="82" charset="0"/>
              </a:rPr>
              <a:t>. 1826</a:t>
            </a:r>
          </a:p>
          <a:p>
            <a:r>
              <a:rPr lang="de-CH" sz="3800" dirty="0">
                <a:latin typeface="Algerian" panose="04020705040A02060702" pitchFamily="82" charset="0"/>
              </a:rPr>
              <a:t>Eastern </a:t>
            </a:r>
            <a:r>
              <a:rPr lang="de-CH" sz="3800" dirty="0" err="1">
                <a:latin typeface="Algerian" panose="04020705040A02060702" pitchFamily="82" charset="0"/>
              </a:rPr>
              <a:t>highlands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90" y="4712676"/>
            <a:ext cx="3110408" cy="207461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2" y="2897810"/>
            <a:ext cx="2628900" cy="17430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2" y="4738888"/>
            <a:ext cx="3576650" cy="20118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49" y="2911620"/>
            <a:ext cx="2534419" cy="1680430"/>
          </a:xfrm>
          <a:prstGeom prst="rect">
            <a:avLst/>
          </a:prstGeom>
        </p:spPr>
      </p:pic>
      <p:pic>
        <p:nvPicPr>
          <p:cNvPr id="9" name="Grafik 8" descr="Ein Bild, das Gebäude, sitzend, alt, Stein enthält.&#10;&#10;Automatisch generierte Beschreibung">
            <a:extLst>
              <a:ext uri="{FF2B5EF4-FFF2-40B4-BE49-F238E27FC236}">
                <a16:creationId xmlns:a16="http://schemas.microsoft.com/office/drawing/2014/main" xmlns="" id="{B915B48D-3C29-468D-B515-050E3828E8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073" y="3554344"/>
            <a:ext cx="3891948" cy="25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>
                <a:latin typeface="Algerian" panose="04020705040A02060702" pitchFamily="82" charset="0"/>
              </a:rPr>
              <a:t>SEVENTEEN DRAMS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3578" y="2179444"/>
            <a:ext cx="11570676" cy="1655762"/>
          </a:xfrm>
        </p:spPr>
        <p:txBody>
          <a:bodyPr>
            <a:noAutofit/>
          </a:bodyPr>
          <a:lstStyle/>
          <a:p>
            <a:r>
              <a:rPr lang="de-CH" sz="3800" dirty="0">
                <a:latin typeface="Algerian" panose="04020705040A02060702" pitchFamily="82" charset="0"/>
              </a:rPr>
              <a:t>GLENDRONACH 25Y 1993/2019 </a:t>
            </a:r>
            <a:r>
              <a:rPr lang="de-CH" sz="3800" dirty="0" err="1">
                <a:latin typeface="Algerian" panose="04020705040A02060702" pitchFamily="82" charset="0"/>
              </a:rPr>
              <a:t>port</a:t>
            </a:r>
            <a:r>
              <a:rPr lang="de-CH" sz="3800" dirty="0">
                <a:latin typeface="Algerian" panose="04020705040A02060702" pitchFamily="82" charset="0"/>
              </a:rPr>
              <a:t> </a:t>
            </a:r>
            <a:r>
              <a:rPr lang="de-CH" sz="3800" dirty="0" err="1">
                <a:latin typeface="Algerian" panose="04020705040A02060702" pitchFamily="82" charset="0"/>
              </a:rPr>
              <a:t>pipe</a:t>
            </a:r>
            <a:endParaRPr lang="de-CH" sz="3800" dirty="0">
              <a:latin typeface="Algerian" panose="04020705040A02060702" pitchFamily="82" charset="0"/>
            </a:endParaRPr>
          </a:p>
          <a:p>
            <a:r>
              <a:rPr lang="de-CH" sz="3800" dirty="0">
                <a:latin typeface="Algerian" panose="04020705040A02060702" pitchFamily="82" charset="0"/>
              </a:rPr>
              <a:t>CASK NO. 5976 Bottle </a:t>
            </a:r>
            <a:r>
              <a:rPr lang="de-CH" sz="3800" dirty="0" err="1">
                <a:latin typeface="Algerian" panose="04020705040A02060702" pitchFamily="82" charset="0"/>
              </a:rPr>
              <a:t>no</a:t>
            </a:r>
            <a:r>
              <a:rPr lang="de-CH" sz="3800" dirty="0">
                <a:latin typeface="Algerian" panose="04020705040A02060702" pitchFamily="82" charset="0"/>
              </a:rPr>
              <a:t>. 760 </a:t>
            </a:r>
            <a:r>
              <a:rPr lang="de-CH" sz="3800" dirty="0" err="1">
                <a:latin typeface="Algerian" panose="04020705040A02060702" pitchFamily="82" charset="0"/>
              </a:rPr>
              <a:t>of</a:t>
            </a:r>
            <a:r>
              <a:rPr lang="de-CH" sz="3800" dirty="0">
                <a:latin typeface="Algerian" panose="04020705040A02060702" pitchFamily="82" charset="0"/>
              </a:rPr>
              <a:t> 835 55.6%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12" name="Grafik 11" descr="Ein Bild, das Flasche, Tisch, Wein, drinnen enthält.&#10;&#10;Automatisch generierte Beschreibung">
            <a:extLst>
              <a:ext uri="{FF2B5EF4-FFF2-40B4-BE49-F238E27FC236}">
                <a16:creationId xmlns:a16="http://schemas.microsoft.com/office/drawing/2014/main" xmlns="" id="{97D5CE7F-9883-4133-8A32-6595A436D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9" y="3345496"/>
            <a:ext cx="4671024" cy="35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Macintosh PowerPoint</Application>
  <PresentationFormat>Breitbild</PresentationFormat>
  <Paragraphs>41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Office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SEVENTEEN DRAMS</dc:title>
  <dc:creator>Martin Hermann</dc:creator>
  <cp:lastModifiedBy>Reto Scussel</cp:lastModifiedBy>
  <cp:revision>94</cp:revision>
  <dcterms:created xsi:type="dcterms:W3CDTF">2020-05-04T10:56:37Z</dcterms:created>
  <dcterms:modified xsi:type="dcterms:W3CDTF">2021-01-25T17:20:56Z</dcterms:modified>
</cp:coreProperties>
</file>